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ctiveX/activeX1.xml" ContentType="application/vnd.ms-office.activeX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04" r:id="rId2"/>
  </p:sldMasterIdLst>
  <p:notesMasterIdLst>
    <p:notesMasterId r:id="rId11"/>
  </p:notesMasterIdLst>
  <p:sldIdLst>
    <p:sldId id="268" r:id="rId3"/>
    <p:sldId id="264" r:id="rId4"/>
    <p:sldId id="269" r:id="rId5"/>
    <p:sldId id="265" r:id="rId6"/>
    <p:sldId id="270" r:id="rId7"/>
    <p:sldId id="262" r:id="rId8"/>
    <p:sldId id="266" r:id="rId9"/>
    <p:sldId id="267" r:id="rId10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FFE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6" autoAdjust="0"/>
    <p:restoredTop sz="91269" autoAdjust="0"/>
  </p:normalViewPr>
  <p:slideViewPr>
    <p:cSldViewPr snapToGrid="0">
      <p:cViewPr varScale="1">
        <p:scale>
          <a:sx n="81" d="100"/>
          <a:sy n="81" d="100"/>
        </p:scale>
        <p:origin x="9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9347033-9612-11D1-9D75-00C04FCC8CDC}" ax:persistence="persistStorage" r:id="rId1"/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575" cy="4984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9" y="1"/>
            <a:ext cx="2949575" cy="4984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090726C2-110A-4375-BB62-537671007435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7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864"/>
            <a:ext cx="2949575" cy="4984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9" y="9440864"/>
            <a:ext cx="2949575" cy="4984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D4DA48F8-A363-4604-BAD8-B62E81852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84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A48F8-A363-4604-BAD8-B62E81852F2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483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A48F8-A363-4604-BAD8-B62E81852F2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312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A48F8-A363-4604-BAD8-B62E81852F2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077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A48F8-A363-4604-BAD8-B62E81852F2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947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A48F8-A363-4604-BAD8-B62E81852F2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12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91" y="6470704"/>
            <a:ext cx="5469003" cy="274320"/>
          </a:xfrm>
        </p:spPr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216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981" y="1887941"/>
            <a:ext cx="9327626" cy="91440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944130"/>
            <a:ext cx="7290055" cy="43652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104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115124"/>
            <a:ext cx="7290054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944130"/>
            <a:ext cx="7290055" cy="436523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7933" y="6470704"/>
            <a:ext cx="5360361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61B5222-46D6-470E-98FD-891EEC801FB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1151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99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748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hf hd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control" Target="../activeX/activeX1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0218"/>
            <a:ext cx="9144000" cy="341003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59490" y="2138656"/>
            <a:ext cx="8025020" cy="2153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4800" dirty="0"/>
              <a:t>企業型</a:t>
            </a:r>
            <a:r>
              <a:rPr kumimoji="1" lang="en-US" altLang="ja-JP" sz="4800" dirty="0"/>
              <a:t>DC</a:t>
            </a:r>
            <a:r>
              <a:rPr kumimoji="1" lang="ja-JP" altLang="en-US" sz="4800" dirty="0"/>
              <a:t>投資教育</a:t>
            </a:r>
            <a:r>
              <a:rPr kumimoji="1" lang="en-US" altLang="ja-JP" sz="4800" dirty="0"/>
              <a:t>e</a:t>
            </a:r>
            <a:r>
              <a:rPr kumimoji="1" lang="ja-JP" altLang="en-US" sz="4800" dirty="0"/>
              <a:t>ラーニング</a:t>
            </a:r>
            <a:endParaRPr kumimoji="1" lang="en-US" altLang="ja-JP" sz="4800" dirty="0"/>
          </a:p>
          <a:p>
            <a:pPr algn="ctr">
              <a:lnSpc>
                <a:spcPct val="150000"/>
              </a:lnSpc>
            </a:pPr>
            <a:r>
              <a:rPr kumimoji="1" lang="ja-JP" altLang="en-US" sz="4800" dirty="0"/>
              <a:t>視聴方法のご案内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B7DF37-8184-251E-8FC4-CF8926806245}"/>
              </a:ext>
            </a:extLst>
          </p:cNvPr>
          <p:cNvSpPr txBox="1"/>
          <p:nvPr/>
        </p:nvSpPr>
        <p:spPr>
          <a:xfrm>
            <a:off x="387625" y="367748"/>
            <a:ext cx="383650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企業型確定拠出年金　加入者の皆</a:t>
            </a:r>
            <a:r>
              <a:rPr kumimoji="1" lang="zh-TW" altLang="en-US" dirty="0"/>
              <a:t>様</a:t>
            </a:r>
            <a:endParaRPr kumimoji="1" lang="en-US" altLang="zh-TW" dirty="0"/>
          </a:p>
          <a:p>
            <a:r>
              <a:rPr kumimoji="1" lang="ja-JP" altLang="en-US" dirty="0"/>
              <a:t>（契約企業様に限ります。）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D33A3BD-8FC3-938D-8D16-44ACAB909B59}"/>
              </a:ext>
            </a:extLst>
          </p:cNvPr>
          <p:cNvSpPr txBox="1"/>
          <p:nvPr/>
        </p:nvSpPr>
        <p:spPr>
          <a:xfrm>
            <a:off x="2708414" y="6470374"/>
            <a:ext cx="578209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Copyright </a:t>
            </a:r>
            <a:r>
              <a:rPr kumimoji="1" lang="ja-JP" altLang="en-US" sz="1000" b="0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</a:t>
            </a:r>
            <a:r>
              <a:rPr kumimoji="1" lang="en-US" altLang="ja-JP" sz="1000" b="0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2024</a:t>
            </a:r>
            <a:r>
              <a:rPr kumimoji="1" lang="ja-JP" altLang="en-US" sz="1000" b="0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</a:t>
            </a:r>
            <a:r>
              <a:rPr kumimoji="1" lang="en-US" altLang="ja-JP" sz="1000" b="0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Pension Fund </a:t>
            </a:r>
            <a:r>
              <a:rPr kumimoji="1" lang="en-US" altLang="ja-JP" sz="1000" b="0" i="0" u="none" strike="noStrike" kern="1200" cap="all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Association.All</a:t>
            </a:r>
            <a:r>
              <a:rPr kumimoji="1" lang="en-US" altLang="ja-JP" sz="1000" b="0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 Rights Reserved.</a:t>
            </a:r>
            <a:endParaRPr kumimoji="1" lang="ja-JP" altLang="en-US" sz="1000" b="0" i="0" u="none" strike="noStrike" kern="1200" cap="all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CE233C2-6187-F5BF-CE58-E73E55295CA8}"/>
              </a:ext>
            </a:extLst>
          </p:cNvPr>
          <p:cNvSpPr txBox="1"/>
          <p:nvPr/>
        </p:nvSpPr>
        <p:spPr>
          <a:xfrm>
            <a:off x="6251714" y="4600569"/>
            <a:ext cx="27730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提供元：企業年金連合会</a:t>
            </a:r>
          </a:p>
        </p:txBody>
      </p:sp>
    </p:spTree>
    <p:extLst>
      <p:ext uri="{BB962C8B-B14F-4D97-AF65-F5344CB8AC3E}">
        <p14:creationId xmlns:p14="http://schemas.microsoft.com/office/powerpoint/2010/main" val="3281506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年代別（アニメーション）</a:t>
            </a:r>
          </a:p>
        </p:txBody>
      </p:sp>
      <p:graphicFrame>
        <p:nvGraphicFramePr>
          <p:cNvPr id="6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9081002"/>
              </p:ext>
            </p:extLst>
          </p:nvPr>
        </p:nvGraphicFramePr>
        <p:xfrm>
          <a:off x="616898" y="1230630"/>
          <a:ext cx="7815901" cy="28769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3102">
                  <a:extLst>
                    <a:ext uri="{9D8B030D-6E8A-4147-A177-3AD203B41FA5}">
                      <a16:colId xmlns:a16="http://schemas.microsoft.com/office/drawing/2014/main" val="3155484559"/>
                    </a:ext>
                  </a:extLst>
                </a:gridCol>
                <a:gridCol w="4356100">
                  <a:extLst>
                    <a:ext uri="{9D8B030D-6E8A-4147-A177-3AD203B41FA5}">
                      <a16:colId xmlns:a16="http://schemas.microsoft.com/office/drawing/2014/main" val="1238729271"/>
                    </a:ext>
                  </a:extLst>
                </a:gridCol>
                <a:gridCol w="1536699">
                  <a:extLst>
                    <a:ext uri="{9D8B030D-6E8A-4147-A177-3AD203B41FA5}">
                      <a16:colId xmlns:a16="http://schemas.microsoft.com/office/drawing/2014/main" val="778351496"/>
                    </a:ext>
                  </a:extLst>
                </a:gridCol>
              </a:tblGrid>
              <a:tr h="5987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コンテンツ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内容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視聴時間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62519"/>
                  </a:ext>
                </a:extLst>
              </a:tr>
              <a:tr h="11390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40</a:t>
                      </a:r>
                      <a:r>
                        <a:rPr kumimoji="1" lang="ja-JP" altLang="en-US" sz="1400" dirty="0"/>
                        <a:t>歳代までの方向け</a:t>
                      </a:r>
                      <a:endParaRPr kumimoji="1"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ライフプランを本格的に検討し始める世代の方に</a:t>
                      </a:r>
                      <a:r>
                        <a:rPr kumimoji="1" lang="en-US" altLang="ja-JP" sz="1400" dirty="0"/>
                        <a:t>DC</a:t>
                      </a:r>
                      <a:r>
                        <a:rPr kumimoji="1" lang="ja-JP" altLang="en-US" sz="1400" dirty="0"/>
                        <a:t>の基本について説明します。</a:t>
                      </a:r>
                      <a:endParaRPr kumimoji="1"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80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12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22578586"/>
                  </a:ext>
                </a:extLst>
              </a:tr>
              <a:tr h="11390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50</a:t>
                      </a:r>
                      <a:r>
                        <a:rPr kumimoji="1" lang="ja-JP" altLang="en-US" sz="1400" dirty="0"/>
                        <a:t>歳代以上の方向け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定年退職前に準備しておくことを考え始めた世代の方に、</a:t>
                      </a:r>
                      <a:r>
                        <a:rPr kumimoji="1" lang="en-US" altLang="ja-JP" sz="1400" dirty="0"/>
                        <a:t>DC</a:t>
                      </a:r>
                      <a:r>
                        <a:rPr kumimoji="1" lang="ja-JP" altLang="en-US" sz="1400" dirty="0"/>
                        <a:t>の基本について説明します。</a:t>
                      </a:r>
                      <a:endParaRPr kumimoji="1"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90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12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847722633"/>
                  </a:ext>
                </a:extLst>
              </a:tr>
            </a:tbl>
          </a:graphicData>
        </a:graphic>
      </p:graphicFrame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97" y="4107542"/>
            <a:ext cx="3827926" cy="195927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/>
          <a:srcRect r="1573"/>
          <a:stretch/>
        </p:blipFill>
        <p:spPr>
          <a:xfrm>
            <a:off x="3850883" y="4545909"/>
            <a:ext cx="3372104" cy="1914856"/>
          </a:xfrm>
          <a:prstGeom prst="rect">
            <a:avLst/>
          </a:prstGeom>
        </p:spPr>
      </p:pic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CDE0B91-07E3-0CB4-DEE0-77CD2588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91" y="6460765"/>
            <a:ext cx="5469003" cy="274320"/>
          </a:xfrm>
        </p:spPr>
        <p:txBody>
          <a:bodyPr/>
          <a:lstStyle/>
          <a:p>
            <a:r>
              <a:rPr kumimoji="1" lang="en-US" altLang="ja-JP" dirty="0"/>
              <a:t>Copyright </a:t>
            </a:r>
            <a:r>
              <a:rPr kumimoji="1" lang="ja-JP" altLang="en-US" dirty="0"/>
              <a:t>　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　</a:t>
            </a:r>
            <a:r>
              <a:rPr kumimoji="1" lang="en-US" altLang="ja-JP" dirty="0"/>
              <a:t>Pension Fund </a:t>
            </a:r>
            <a:r>
              <a:rPr kumimoji="1" lang="en-US" altLang="ja-JP" dirty="0" err="1"/>
              <a:t>Association.All</a:t>
            </a:r>
            <a:r>
              <a:rPr kumimoji="1" lang="en-US" altLang="ja-JP" dirty="0"/>
              <a:t> Rights Reserved.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E171152-D248-1936-F970-2178E6EE9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2960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テーマ別（専門家による解説）</a:t>
            </a:r>
          </a:p>
        </p:txBody>
      </p:sp>
      <p:graphicFrame>
        <p:nvGraphicFramePr>
          <p:cNvPr id="6" name="コンテンツ プレースホルダー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9617792"/>
              </p:ext>
            </p:extLst>
          </p:nvPr>
        </p:nvGraphicFramePr>
        <p:xfrm>
          <a:off x="527998" y="1266439"/>
          <a:ext cx="8235001" cy="46428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85002">
                  <a:extLst>
                    <a:ext uri="{9D8B030D-6E8A-4147-A177-3AD203B41FA5}">
                      <a16:colId xmlns:a16="http://schemas.microsoft.com/office/drawing/2014/main" val="2926240545"/>
                    </a:ext>
                  </a:extLst>
                </a:gridCol>
                <a:gridCol w="4978400">
                  <a:extLst>
                    <a:ext uri="{9D8B030D-6E8A-4147-A177-3AD203B41FA5}">
                      <a16:colId xmlns:a16="http://schemas.microsoft.com/office/drawing/2014/main" val="2585186675"/>
                    </a:ext>
                  </a:extLst>
                </a:gridCol>
                <a:gridCol w="1371599">
                  <a:extLst>
                    <a:ext uri="{9D8B030D-6E8A-4147-A177-3AD203B41FA5}">
                      <a16:colId xmlns:a16="http://schemas.microsoft.com/office/drawing/2014/main" val="1403039734"/>
                    </a:ext>
                  </a:extLst>
                </a:gridCol>
              </a:tblGrid>
              <a:tr h="5492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コンテンツ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内容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視聴時間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7305197"/>
                  </a:ext>
                </a:extLst>
              </a:tr>
              <a:tr h="8187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はじめての投資信託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/>
                        <a:t>資産形成に欠かせない投資信託について、仕組みや選び方などを説明します。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40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75677485"/>
                  </a:ext>
                </a:extLst>
              </a:tr>
              <a:tr h="8187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社会人のための</a:t>
                      </a:r>
                      <a:br>
                        <a:rPr kumimoji="1" lang="en-US" altLang="ja-JP" sz="1400" dirty="0"/>
                      </a:br>
                      <a:r>
                        <a:rPr kumimoji="1" lang="ja-JP" altLang="en-US" sz="1400" dirty="0"/>
                        <a:t>マネープラン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dirty="0"/>
                        <a:t>社会人として、お金とうまく付き合うための知識につい て説明します。（</a:t>
                      </a:r>
                      <a:r>
                        <a:rPr lang="en-US" altLang="ja-JP" sz="1400" dirty="0"/>
                        <a:t>40</a:t>
                      </a:r>
                      <a:r>
                        <a:rPr lang="ja-JP" altLang="en-US" sz="1400" dirty="0"/>
                        <a:t>～</a:t>
                      </a:r>
                      <a:r>
                        <a:rPr lang="en-US" altLang="ja-JP" sz="1400" dirty="0"/>
                        <a:t>50</a:t>
                      </a:r>
                      <a:r>
                        <a:rPr lang="ja-JP" altLang="en-US" sz="1400" dirty="0"/>
                        <a:t>歳代向け）</a:t>
                      </a:r>
                      <a:endParaRPr kumimoji="1"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55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136325710"/>
                  </a:ext>
                </a:extLst>
              </a:tr>
              <a:tr h="818715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スマホアプリを活用した</a:t>
                      </a:r>
                      <a:endParaRPr lang="en-US" altLang="ja-JP" sz="1400" dirty="0"/>
                    </a:p>
                    <a:p>
                      <a:pPr algn="ctr"/>
                      <a:r>
                        <a:rPr lang="ja-JP" altLang="en-US" sz="1400" dirty="0"/>
                        <a:t>賢いお金の管理術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/>
                        <a:t>電子マネーや家計簿等のスマホアプリを活用したお金の管理方法を導入し、老後の資産形成に取り組む方法について説明します。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50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69885571"/>
                  </a:ext>
                </a:extLst>
              </a:tr>
              <a:tr h="818715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公的年金のきほん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dirty="0"/>
                        <a:t>誤解されている部分が多い公的年金について、制度の本 質から、押さえておくべき基本事項までを解説します。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45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47569671"/>
                  </a:ext>
                </a:extLst>
              </a:tr>
              <a:tr h="8187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投資賢者の心理学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27000" marR="34290" marT="2700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/>
                        <a:t>人間は、分かっていても、つい不合理な行動を取ってしまうことがあります。不合理な投資行動を行動経済学の観点から解説し、その対策を解き明かします。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約</a:t>
                      </a:r>
                      <a:r>
                        <a:rPr kumimoji="1" lang="en-US" altLang="ja-JP" sz="1400" kern="1200" baseline="0" noProof="0" dirty="0"/>
                        <a:t>40</a:t>
                      </a:r>
                      <a:r>
                        <a:rPr kumimoji="1" lang="ja-JP" altLang="en-US" sz="1400" kern="1200" baseline="0" noProof="0" dirty="0"/>
                        <a:t>分</a:t>
                      </a:r>
                      <a:endParaRPr kumimoji="1" lang="en-US" altLang="ja-JP" sz="1400" kern="1200" baseline="0" noProof="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baseline="0" noProof="0" dirty="0"/>
                        <a:t>（計</a:t>
                      </a:r>
                      <a:r>
                        <a:rPr kumimoji="1" lang="en-US" altLang="ja-JP" sz="1400" kern="1200" baseline="0" noProof="0" dirty="0"/>
                        <a:t>2</a:t>
                      </a:r>
                      <a:r>
                        <a:rPr kumimoji="1" lang="ja-JP" altLang="en-US" sz="1400" kern="1200" baseline="0" noProof="0" dirty="0"/>
                        <a:t>動画）</a:t>
                      </a:r>
                      <a:endParaRPr kumimoji="1" lang="en-US" altLang="ja-JP" sz="1400" kern="1200" baseline="0" noProof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74292381"/>
                  </a:ext>
                </a:extLst>
              </a:tr>
            </a:tbl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7F28AD-9576-2F38-CEE4-3B5B1DF2B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6A2738-099A-AAA2-719D-B2F68A41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4649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>
                <a:latin typeface="Meiryo UI" panose="020B0604030504040204" pitchFamily="50" charset="-128"/>
                <a:ea typeface="Meiryo UI" panose="020B0604030504040204" pitchFamily="50" charset="-128"/>
              </a:rPr>
              <a:t>視聴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方法①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800" y="947174"/>
            <a:ext cx="842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ja-JP" altLang="en-US" sz="2400" dirty="0"/>
              <a:t>次のＵＲＬ又は</a:t>
            </a:r>
            <a:r>
              <a:rPr kumimoji="1" lang="en-US" altLang="ja-JP" sz="2400" dirty="0"/>
              <a:t>QR</a:t>
            </a:r>
            <a:r>
              <a:rPr kumimoji="1" lang="ja-JP" altLang="en-US" sz="2400" dirty="0"/>
              <a:t>コードから</a:t>
            </a:r>
            <a:r>
              <a:rPr kumimoji="1" lang="en-US" altLang="ja-JP" sz="2400" dirty="0"/>
              <a:t>Web</a:t>
            </a:r>
            <a:r>
              <a:rPr kumimoji="1" lang="ja-JP" altLang="en-US" sz="2400" dirty="0"/>
              <a:t>ページにアクセスします。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17409"/>
              </p:ext>
            </p:extLst>
          </p:nvPr>
        </p:nvGraphicFramePr>
        <p:xfrm>
          <a:off x="630719" y="1694132"/>
          <a:ext cx="7968752" cy="3054220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325081">
                  <a:extLst>
                    <a:ext uri="{9D8B030D-6E8A-4147-A177-3AD203B41FA5}">
                      <a16:colId xmlns:a16="http://schemas.microsoft.com/office/drawing/2014/main" val="2611944499"/>
                    </a:ext>
                  </a:extLst>
                </a:gridCol>
                <a:gridCol w="6643671">
                  <a:extLst>
                    <a:ext uri="{9D8B030D-6E8A-4147-A177-3AD203B41FA5}">
                      <a16:colId xmlns:a16="http://schemas.microsoft.com/office/drawing/2014/main" val="4022237248"/>
                    </a:ext>
                  </a:extLst>
                </a:gridCol>
              </a:tblGrid>
              <a:tr h="152711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ＵＲＬ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 本文"/>
                          <a:ea typeface="ＭＳ Ｐゴシック" panose="020B0600070205080204" pitchFamily="50" charset="-128"/>
                        </a:rPr>
                        <a:t>https://pfa.bizlat.com/bizlatweb/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5201984"/>
                  </a:ext>
                </a:extLst>
              </a:tr>
              <a:tr h="152711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ＱＲコード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3226485"/>
                  </a:ext>
                </a:extLst>
              </a:tr>
            </a:tbl>
          </a:graphicData>
        </a:graphic>
      </p:graphicFrame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8B05F2-06A7-125B-2EF5-34FDDC6C9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C7450D-1F4A-0DDB-6D19-56FF18FD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name="BarCodeCtrl1" r:id="rId1" imgW="1188000" imgH="1188000"/>
        </mc:Choice>
        <mc:Fallback>
          <p:control name="BarCodeCtrl1" r:id="rId1" imgW="1188000" imgH="1188000">
            <p:pic>
              <p:nvPicPr>
                <p:cNvPr id="4" name="BarCodeCtrl1">
                  <a:extLst>
                    <a:ext uri="{FF2B5EF4-FFF2-40B4-BE49-F238E27FC236}">
                      <a16:creationId xmlns:a16="http://schemas.microsoft.com/office/drawing/2014/main" id="{69ED7E60-6CE5-BB82-DEE1-CEBAC1DCD09F}"/>
                    </a:ext>
                  </a:extLst>
                </p:cNvPr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572000" y="3429000"/>
                  <a:ext cx="1190625" cy="1190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56803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視聴方法②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800" y="947174"/>
            <a:ext cx="842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sz="2400" dirty="0"/>
              <a:t>右上の「ログイン」をクリックすると入力エリアが表示されます。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071829"/>
              </p:ext>
            </p:extLst>
          </p:nvPr>
        </p:nvGraphicFramePr>
        <p:xfrm>
          <a:off x="1522943" y="4888960"/>
          <a:ext cx="5780355" cy="1428394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04256">
                  <a:extLst>
                    <a:ext uri="{9D8B030D-6E8A-4147-A177-3AD203B41FA5}">
                      <a16:colId xmlns:a16="http://schemas.microsoft.com/office/drawing/2014/main" val="2611944499"/>
                    </a:ext>
                  </a:extLst>
                </a:gridCol>
                <a:gridCol w="3976099">
                  <a:extLst>
                    <a:ext uri="{9D8B030D-6E8A-4147-A177-3AD203B41FA5}">
                      <a16:colId xmlns:a16="http://schemas.microsoft.com/office/drawing/2014/main" val="4022237248"/>
                    </a:ext>
                  </a:extLst>
                </a:gridCol>
              </a:tblGrid>
              <a:tr h="7141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ユーザＩＤ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5201984"/>
                  </a:ext>
                </a:extLst>
              </a:tr>
              <a:tr h="7141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パスワード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3226485"/>
                  </a:ext>
                </a:extLst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5627" y="1564038"/>
            <a:ext cx="6374989" cy="2375733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558800" y="4183533"/>
            <a:ext cx="842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sz="2400" dirty="0"/>
              <a:t>次の「ユーザ</a:t>
            </a:r>
            <a:r>
              <a:rPr kumimoji="1" lang="en-US" altLang="ja-JP" sz="2400" dirty="0"/>
              <a:t>ID</a:t>
            </a:r>
            <a:r>
              <a:rPr kumimoji="1" lang="ja-JP" altLang="en-US" sz="2400" dirty="0"/>
              <a:t>」と「パスワード」を入力します。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6847227" y="1499799"/>
            <a:ext cx="804759" cy="457635"/>
          </a:xfrm>
          <a:prstGeom prst="roundRect">
            <a:avLst/>
          </a:prstGeom>
          <a:noFill/>
          <a:ln w="5715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2795868" y="2112633"/>
            <a:ext cx="4704267" cy="1390855"/>
          </a:xfrm>
          <a:prstGeom prst="roundRect">
            <a:avLst/>
          </a:prstGeom>
          <a:noFill/>
          <a:ln w="28575">
            <a:solidFill>
              <a:srgbClr val="FF99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972739" y="1534046"/>
            <a:ext cx="928534" cy="389139"/>
          </a:xfrm>
          <a:prstGeom prst="roundRect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クリック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7972739" y="2613491"/>
            <a:ext cx="928534" cy="389139"/>
          </a:xfrm>
          <a:prstGeom prst="roundRect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表示</a:t>
            </a:r>
          </a:p>
        </p:txBody>
      </p:sp>
      <p:cxnSp>
        <p:nvCxnSpPr>
          <p:cNvPr id="16" name="直線コネクタ 15"/>
          <p:cNvCxnSpPr>
            <a:stCxn id="6" idx="1"/>
            <a:endCxn id="5" idx="3"/>
          </p:cNvCxnSpPr>
          <p:nvPr/>
        </p:nvCxnSpPr>
        <p:spPr>
          <a:xfrm flipH="1">
            <a:off x="7651986" y="1728616"/>
            <a:ext cx="320753" cy="1"/>
          </a:xfrm>
          <a:prstGeom prst="line">
            <a:avLst/>
          </a:prstGeom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endCxn id="13" idx="3"/>
          </p:cNvCxnSpPr>
          <p:nvPr/>
        </p:nvCxnSpPr>
        <p:spPr>
          <a:xfrm flipH="1">
            <a:off x="7500135" y="2808060"/>
            <a:ext cx="472605" cy="1"/>
          </a:xfrm>
          <a:prstGeom prst="line">
            <a:avLst/>
          </a:prstGeom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9E162C7-669F-4D67-349F-595471DF209E}"/>
              </a:ext>
            </a:extLst>
          </p:cNvPr>
          <p:cNvSpPr/>
          <p:nvPr/>
        </p:nvSpPr>
        <p:spPr>
          <a:xfrm>
            <a:off x="3737113" y="5198164"/>
            <a:ext cx="3269974" cy="822505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ご契約の企業様ごとに異なります。</a:t>
            </a:r>
            <a:endParaRPr kumimoji="1"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担当者様までご確認ください。</a:t>
            </a:r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02DAE8C6-755E-A794-A4A8-060C676E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E256B474-EA8B-A8F5-79A8-ABD0F7115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591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08081892-4CF3-533B-A209-3E17210C3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50" y="2065926"/>
            <a:ext cx="7952150" cy="304819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視聴方法③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D65F1FF-9A16-4DB7-A26A-AB58179A1EE0}"/>
              </a:ext>
            </a:extLst>
          </p:cNvPr>
          <p:cNvSpPr txBox="1"/>
          <p:nvPr/>
        </p:nvSpPr>
        <p:spPr>
          <a:xfrm>
            <a:off x="482473" y="1152495"/>
            <a:ext cx="786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sz="2400" dirty="0"/>
              <a:t>視聴するテーマを選択します。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394005" y="3224342"/>
            <a:ext cx="2721229" cy="345257"/>
          </a:xfrm>
          <a:prstGeom prst="rect">
            <a:avLst/>
          </a:prstGeom>
          <a:noFill/>
          <a:ln w="57150">
            <a:solidFill>
              <a:srgbClr val="FF99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吹き出し 18"/>
          <p:cNvSpPr/>
          <p:nvPr/>
        </p:nvSpPr>
        <p:spPr>
          <a:xfrm>
            <a:off x="5479343" y="2621527"/>
            <a:ext cx="1502809" cy="529196"/>
          </a:xfrm>
          <a:prstGeom prst="wedgeRectCallout">
            <a:avLst>
              <a:gd name="adj1" fmla="val -73394"/>
              <a:gd name="adj2" fmla="val 83942"/>
            </a:avLst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②クリック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75850" y="2886125"/>
            <a:ext cx="1897523" cy="345257"/>
          </a:xfrm>
          <a:prstGeom prst="rect">
            <a:avLst/>
          </a:prstGeom>
          <a:noFill/>
          <a:ln w="57150">
            <a:solidFill>
              <a:srgbClr val="FF99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吹き出し 10"/>
          <p:cNvSpPr/>
          <p:nvPr/>
        </p:nvSpPr>
        <p:spPr>
          <a:xfrm>
            <a:off x="2262217" y="2200063"/>
            <a:ext cx="1402442" cy="529196"/>
          </a:xfrm>
          <a:prstGeom prst="wedgeRectCallout">
            <a:avLst>
              <a:gd name="adj1" fmla="val -64080"/>
              <a:gd name="adj2" fmla="val 83942"/>
            </a:avLst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①クリック</a:t>
            </a: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C7B3949-3EAA-632C-2317-EC2D21E5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303DB8-43E5-45BF-CA10-8129DE12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7279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視聴方法④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2473" y="1152495"/>
            <a:ext cx="7861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sz="2200" dirty="0"/>
              <a:t>視聴する動画のサムネイルをクリックします。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B79B16D-8F49-2460-99EE-B16D8AE5D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86" y="1852556"/>
            <a:ext cx="8284735" cy="2773018"/>
          </a:xfrm>
          <a:prstGeom prst="rect">
            <a:avLst/>
          </a:prstGeom>
        </p:spPr>
      </p:pic>
      <p:sp>
        <p:nvSpPr>
          <p:cNvPr id="10" name="四角形吹き出し 9"/>
          <p:cNvSpPr/>
          <p:nvPr/>
        </p:nvSpPr>
        <p:spPr>
          <a:xfrm>
            <a:off x="4039405" y="2357945"/>
            <a:ext cx="1502809" cy="542849"/>
          </a:xfrm>
          <a:prstGeom prst="wedgeRectCallout">
            <a:avLst>
              <a:gd name="adj1" fmla="val -56009"/>
              <a:gd name="adj2" fmla="val 83942"/>
            </a:avLst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クリック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276700" y="2828228"/>
            <a:ext cx="1642415" cy="1797346"/>
          </a:xfrm>
          <a:prstGeom prst="rect">
            <a:avLst/>
          </a:prstGeom>
          <a:noFill/>
          <a:ln w="57150">
            <a:solidFill>
              <a:srgbClr val="FF99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79A4C3E-EFF4-A0C4-6A47-710BD993B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82AFD7-1EA6-1A0D-EACC-5A98AADF9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6849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16107" r="-1"/>
          <a:stretch/>
        </p:blipFill>
        <p:spPr>
          <a:xfrm>
            <a:off x="787400" y="1706353"/>
            <a:ext cx="7861827" cy="396826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視聴方法⑤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2472" y="1152495"/>
            <a:ext cx="85238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sz="2200" dirty="0"/>
              <a:t>動画の再生が始まります。</a:t>
            </a:r>
            <a:r>
              <a:rPr kumimoji="1" lang="ja-JP" altLang="en-US" dirty="0"/>
              <a:t>（始まらない場合は再生ボタンをクリックしてください）</a:t>
            </a:r>
            <a:endParaRPr kumimoji="1" lang="ja-JP" altLang="en-US" sz="2200" dirty="0"/>
          </a:p>
        </p:txBody>
      </p:sp>
      <p:sp>
        <p:nvSpPr>
          <p:cNvPr id="7" name="四角形吹き出し 6"/>
          <p:cNvSpPr/>
          <p:nvPr/>
        </p:nvSpPr>
        <p:spPr>
          <a:xfrm>
            <a:off x="2692400" y="5674613"/>
            <a:ext cx="3494833" cy="508381"/>
          </a:xfrm>
          <a:prstGeom prst="wedgeRectCallout">
            <a:avLst>
              <a:gd name="adj1" fmla="val 52593"/>
              <a:gd name="adj2" fmla="val -104857"/>
            </a:avLst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続きの動画はこちらから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318613" y="2368971"/>
            <a:ext cx="2241187" cy="3305642"/>
          </a:xfrm>
          <a:prstGeom prst="rect">
            <a:avLst/>
          </a:prstGeom>
          <a:noFill/>
          <a:ln w="57150">
            <a:solidFill>
              <a:srgbClr val="FF99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4CDEFB-6B67-1408-BCFA-AB242BF4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 </a:t>
            </a:r>
            <a:r>
              <a:rPr kumimoji="1" lang="ja-JP" altLang="en-US"/>
              <a:t>　</a:t>
            </a:r>
            <a:r>
              <a:rPr kumimoji="1" lang="en-US" altLang="ja-JP"/>
              <a:t>2024</a:t>
            </a:r>
            <a:r>
              <a:rPr kumimoji="1" lang="ja-JP" altLang="en-US"/>
              <a:t>　</a:t>
            </a:r>
            <a:r>
              <a:rPr kumimoji="1" lang="en-US" altLang="ja-JP"/>
              <a:t>Pension Fund Association.All Rights Reserved.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42B1E5DC-68C5-DA7F-E08D-DA57955A2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5222-46D6-470E-98FD-891EEC801FBB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10595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ユーザー定義 3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1_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ユーザー定義 3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1121</TotalTime>
  <Words>534</Words>
  <Application>Microsoft Office PowerPoint</Application>
  <PresentationFormat>画面に合わせる (4:3)</PresentationFormat>
  <Paragraphs>86</Paragraphs>
  <Slides>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Meiryo UI</vt:lpstr>
      <vt:lpstr>Meiryo UI 本文</vt:lpstr>
      <vt:lpstr>游ゴシック</vt:lpstr>
      <vt:lpstr>Tw Cen MT</vt:lpstr>
      <vt:lpstr>Wingdings</vt:lpstr>
      <vt:lpstr>Wingdings 3</vt:lpstr>
      <vt:lpstr>インテグラル</vt:lpstr>
      <vt:lpstr>1_インテグラル</vt:lpstr>
      <vt:lpstr>PowerPoint プレゼンテーション</vt:lpstr>
      <vt:lpstr>年代別（アニメーション）</vt:lpstr>
      <vt:lpstr>テーマ別（専門家による解説）</vt:lpstr>
      <vt:lpstr>視聴方法①</vt:lpstr>
      <vt:lpstr>視聴方法②</vt:lpstr>
      <vt:lpstr>視聴方法③</vt:lpstr>
      <vt:lpstr>視聴方法④</vt:lpstr>
      <vt:lpstr>視聴方法⑤</vt:lpstr>
    </vt:vector>
  </TitlesOfParts>
  <Company>企業年金連合会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　ログイン画面にアクセスします。</dc:title>
  <dc:creator>根津 真雄</dc:creator>
  <cp:lastModifiedBy>企業年金連合会</cp:lastModifiedBy>
  <cp:revision>63</cp:revision>
  <cp:lastPrinted>2022-03-16T06:17:03Z</cp:lastPrinted>
  <dcterms:created xsi:type="dcterms:W3CDTF">2020-01-28T04:27:18Z</dcterms:created>
  <dcterms:modified xsi:type="dcterms:W3CDTF">2024-11-26T00:35:11Z</dcterms:modified>
</cp:coreProperties>
</file>